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4"/>
  </p:sldMasterIdLst>
  <p:notesMasterIdLst>
    <p:notesMasterId r:id="rId38"/>
  </p:notesMasterIdLst>
  <p:handoutMasterIdLst>
    <p:handoutMasterId r:id="rId39"/>
  </p:handoutMasterIdLst>
  <p:sldIdLst>
    <p:sldId id="265" r:id="rId5"/>
    <p:sldId id="324" r:id="rId6"/>
    <p:sldId id="284" r:id="rId7"/>
    <p:sldId id="327" r:id="rId8"/>
    <p:sldId id="329" r:id="rId9"/>
    <p:sldId id="326" r:id="rId10"/>
    <p:sldId id="325" r:id="rId11"/>
    <p:sldId id="328" r:id="rId12"/>
    <p:sldId id="331" r:id="rId13"/>
    <p:sldId id="332" r:id="rId14"/>
    <p:sldId id="333" r:id="rId15"/>
    <p:sldId id="334" r:id="rId16"/>
    <p:sldId id="337" r:id="rId17"/>
    <p:sldId id="330" r:id="rId18"/>
    <p:sldId id="335" r:id="rId19"/>
    <p:sldId id="336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263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23A699-18E7-481F-8DE1-80447DBE23A5}" v="106" dt="2025-12-24T07:32:51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2334" y="114"/>
      </p:cViewPr>
      <p:guideLst>
        <p:guide orient="horz" pos="1611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/>
          </a:p>
          <a:p>
            <a:pPr lvl="0"/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Заголовок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Gain Scheduling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A9B4FF95-A3A7-5D57-77C9-EA90280643CD}"/>
              </a:ext>
            </a:extLst>
          </p:cNvPr>
          <p:cNvSpPr txBox="1">
            <a:spLocks/>
          </p:cNvSpPr>
          <p:nvPr/>
        </p:nvSpPr>
        <p:spPr>
          <a:xfrm>
            <a:off x="0" y="4450263"/>
            <a:ext cx="6400800" cy="704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r>
              <a:rPr lang="ru-RU" sz="1400">
                <a:solidFill>
                  <a:schemeClr val="bg1"/>
                </a:solidFill>
              </a:rPr>
              <a:t>Выполнили:</a:t>
            </a:r>
          </a:p>
          <a:p>
            <a:r>
              <a:rPr lang="ru-RU" sz="1400">
                <a:solidFill>
                  <a:schemeClr val="bg1"/>
                </a:solidFill>
              </a:rPr>
              <a:t>Дьячихин Д.Н. </a:t>
            </a:r>
            <a:r>
              <a:rPr lang="en-US" sz="1400">
                <a:solidFill>
                  <a:schemeClr val="bg1"/>
                </a:solidFill>
              </a:rPr>
              <a:t>R3480</a:t>
            </a:r>
          </a:p>
          <a:p>
            <a:r>
              <a:rPr lang="ru-RU" sz="1400">
                <a:solidFill>
                  <a:schemeClr val="bg1"/>
                </a:solidFill>
              </a:rPr>
              <a:t>Румянцев А.А. </a:t>
            </a:r>
            <a:r>
              <a:rPr lang="en-US" sz="1400">
                <a:solidFill>
                  <a:schemeClr val="bg1"/>
                </a:solidFill>
              </a:rPr>
              <a:t>R3441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E162A6-B543-41E4-9D03-BDD35533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Выбор рабочих точек и областей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6835B5-A6B8-466F-BB03-3890ED7AEA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7467600" cy="3447143"/>
          </a:xfrm>
        </p:spPr>
        <p:txBody>
          <a:bodyPr/>
          <a:lstStyle/>
          <a:p>
            <a:r>
              <a:rPr lang="ru-RU"/>
              <a:t>Точки равновесия: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10D6B2-4E0D-441A-8F04-E88CBBB6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1543610"/>
            <a:ext cx="6410325" cy="5905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B8AFA4-985C-46E6-A93E-26DF83FC8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4" y="2268551"/>
            <a:ext cx="5391150" cy="619125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0DCDBF11-9C08-4F65-8423-C52E85092D76}"/>
              </a:ext>
            </a:extLst>
          </p:cNvPr>
          <p:cNvSpPr txBox="1">
            <a:spLocks/>
          </p:cNvSpPr>
          <p:nvPr/>
        </p:nvSpPr>
        <p:spPr>
          <a:xfrm>
            <a:off x="457200" y="3009341"/>
            <a:ext cx="7467600" cy="344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Для любого        можно найти соответствующее управление       </a:t>
            </a:r>
          </a:p>
          <a:p>
            <a:endParaRPr lang="ru-RU"/>
          </a:p>
          <a:p>
            <a:r>
              <a:rPr lang="ru-RU"/>
              <a:t>Пусть переключающая переменная</a:t>
            </a:r>
          </a:p>
          <a:p>
            <a:endParaRPr lang="ru-RU"/>
          </a:p>
          <a:p>
            <a:r>
              <a:rPr lang="ru-RU"/>
              <a:t>Выберем точки равновесия </a:t>
            </a:r>
            <a:r>
              <a:rPr lang="en-US"/>
              <a:t>                                    </a:t>
            </a:r>
            <a:r>
              <a:rPr lang="ru-RU"/>
              <a:t>, а рабочие области</a:t>
            </a:r>
            <a:r>
              <a:rPr lang="en-US"/>
              <a:t>                                        </a:t>
            </a:r>
            <a:r>
              <a:rPr lang="ru-RU"/>
              <a:t>соответственно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9AC495-62D3-4E30-B0FE-9B191E0B5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71" y="3056910"/>
            <a:ext cx="248012" cy="2414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DC9A37-E8DB-4E2D-8AC8-7BAD05161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16" y="3056910"/>
            <a:ext cx="294310" cy="241485"/>
          </a:xfrm>
          <a:prstGeom prst="rect">
            <a:avLst/>
          </a:prstGeom>
        </p:spPr>
      </p:pic>
      <p:pic>
        <p:nvPicPr>
          <p:cNvPr id="5124" name="Picture 4" descr="https://quicklatex.com/cache3/78/ql_2eb92b38a627b26229a65e213862ec78_l3.png">
            <a:extLst>
              <a:ext uri="{FF2B5EF4-FFF2-40B4-BE49-F238E27FC236}">
                <a16:creationId xmlns:a16="http://schemas.microsoft.com/office/drawing/2014/main" id="{FC219ECD-12C3-4F04-B1BD-7CF69F8C6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491" y="4079912"/>
            <a:ext cx="1429310" cy="20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quicklatex.com/cache3/33/ql_7555b78b190069e802d4a0a592e0bb33_l3.png">
            <a:extLst>
              <a:ext uri="{FF2B5EF4-FFF2-40B4-BE49-F238E27FC236}">
                <a16:creationId xmlns:a16="http://schemas.microsoft.com/office/drawing/2014/main" id="{5FBBCFAC-425A-4FEF-96BF-C6869C57B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42" y="3761653"/>
            <a:ext cx="12573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quicklatex.com/cache3/38/ql_254d64a5731033a9b477e45deca73338_l3.png">
            <a:extLst>
              <a:ext uri="{FF2B5EF4-FFF2-40B4-BE49-F238E27FC236}">
                <a16:creationId xmlns:a16="http://schemas.microsoft.com/office/drawing/2014/main" id="{B6AC7ADF-D57C-46B8-8E1B-700160F3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385" y="3558242"/>
            <a:ext cx="69532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20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CE60E-8E16-45C2-894A-936FFFA9A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Линеаризация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8B71EC-18DC-40D4-8F1C-7514584B54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Вектор состояния:</a:t>
            </a:r>
          </a:p>
          <a:p>
            <a:endParaRPr lang="ru-RU"/>
          </a:p>
          <a:p>
            <a:endParaRPr lang="ru-RU"/>
          </a:p>
          <a:p>
            <a:endParaRPr lang="ru-RU"/>
          </a:p>
          <a:p>
            <a:endParaRPr lang="ru-RU"/>
          </a:p>
          <a:p>
            <a:endParaRPr lang="ru-RU"/>
          </a:p>
          <a:p>
            <a:r>
              <a:rPr lang="ru-RU"/>
              <a:t>Якобиан системы: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3AF9BA-F83C-4718-B8CD-ABC43210C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337" y="1514474"/>
            <a:ext cx="1457325" cy="10572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08D83B-8070-4023-A273-A76F0EC1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3203481"/>
            <a:ext cx="46958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92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708FD-3D38-44D4-A4FF-5BF8B9B4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PID</a:t>
            </a:r>
            <a:r>
              <a:rPr lang="ru-RU"/>
              <a:t>-регуляторы для каждой точки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2BFEE2-1559-4495-AC15-D375E1B7FA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Для каждой точки подберем в </a:t>
            </a:r>
            <a:r>
              <a:rPr lang="en-US"/>
              <a:t>MATLAB </a:t>
            </a:r>
            <a:r>
              <a:rPr lang="ru-RU"/>
              <a:t>лучшие коэффициенты усиления: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ru-RU"/>
              <a:t>Результат: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41118C-89A2-47E8-A8F1-7C648E43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9"/>
          <a:stretch/>
        </p:blipFill>
        <p:spPr>
          <a:xfrm>
            <a:off x="4090993" y="1507388"/>
            <a:ext cx="3190589" cy="23298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902240-A022-4EED-9978-A7CAD9C99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4" y="3981471"/>
            <a:ext cx="2838450" cy="533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65D4FE-67F6-4C50-9B03-35C9D2B4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146612"/>
            <a:ext cx="2330824" cy="8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43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F8EEC9-3227-4505-9DEA-371EE1D24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Итоговое управление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E39101-F140-46FB-8AFD-D8504EF7D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57266"/>
            <a:ext cx="7467600" cy="3447143"/>
          </a:xfrm>
        </p:spPr>
        <p:txBody>
          <a:bodyPr/>
          <a:lstStyle/>
          <a:p>
            <a:r>
              <a:rPr lang="ru-RU"/>
              <a:t>Управление складывается из управления в точке равновесия и коррекции </a:t>
            </a:r>
            <a:r>
              <a:rPr lang="en-US"/>
              <a:t>PID:</a:t>
            </a:r>
          </a:p>
          <a:p>
            <a:endParaRPr lang="en-US"/>
          </a:p>
          <a:p>
            <a:endParaRPr lang="en-US"/>
          </a:p>
          <a:p>
            <a:r>
              <a:rPr lang="ru-RU"/>
              <a:t>Также рассмотрим поведение системы когда </a:t>
            </a:r>
          </a:p>
        </p:txBody>
      </p:sp>
      <p:pic>
        <p:nvPicPr>
          <p:cNvPr id="6148" name="Picture 4" descr="https://quicklatex.com/cache3/63/ql_502699f5429bd09be778f86a45a5e463_l3.png">
            <a:extLst>
              <a:ext uri="{FF2B5EF4-FFF2-40B4-BE49-F238E27FC236}">
                <a16:creationId xmlns:a16="http://schemas.microsoft.com/office/drawing/2014/main" id="{5B6EA0E7-DB3E-40D3-B7AD-9703710C3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711918"/>
            <a:ext cx="121920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quicklatex.com/cache3/dc/ql_1d6af5202a95d286d7da928730b74ddc_l3.png">
            <a:extLst>
              <a:ext uri="{FF2B5EF4-FFF2-40B4-BE49-F238E27FC236}">
                <a16:creationId xmlns:a16="http://schemas.microsoft.com/office/drawing/2014/main" id="{78C7EE02-6711-495D-9334-8AF080182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34" y="3131139"/>
            <a:ext cx="752475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840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964FE6-0A2D-4AAF-99DA-73811D01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Симуляция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A4C7B3-1C09-45F0-9F72-FDEF49BE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965" y="1191642"/>
            <a:ext cx="5788070" cy="341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FEBD4F-578B-44DF-A419-1C074837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Параметры блоков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D2522F-D0CE-4022-A820-B2A4392E54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Нелинейная система и </a:t>
            </a:r>
            <a:r>
              <a:rPr lang="en-US"/>
              <a:t>gain scheduling:</a:t>
            </a:r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BD1ED8-C6F5-4BC2-B877-C9AF9464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50" y="1637320"/>
            <a:ext cx="3860550" cy="25110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358A59-2E19-49DE-959E-8A4FC494B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250" y="1637320"/>
            <a:ext cx="2783212" cy="25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30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44A16-56B3-1293-FC53-C5A3CFE9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Входные сигналы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8350B2-DE35-E4F6-A89A-7C5F1DF72E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153308"/>
            <a:ext cx="3641592" cy="257512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20EF9C-9F88-8F84-CF64-F6BEF9C56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944" y="1153309"/>
            <a:ext cx="3641593" cy="2575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339EFF-264E-92B6-5BA9-E88070554BD9}"/>
              </a:ext>
            </a:extLst>
          </p:cNvPr>
          <p:cNvSpPr txBox="1"/>
          <p:nvPr/>
        </p:nvSpPr>
        <p:spPr>
          <a:xfrm>
            <a:off x="2108719" y="3744426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r1</a:t>
            </a:r>
            <a:endParaRPr lang="ru-RU" sz="1400">
              <a:latin typeface="Golos Text" panose="020B0503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56764B-71E5-D9BD-3227-A5A19CB8392F}"/>
              </a:ext>
            </a:extLst>
          </p:cNvPr>
          <p:cNvSpPr txBox="1"/>
          <p:nvPr/>
        </p:nvSpPr>
        <p:spPr>
          <a:xfrm>
            <a:off x="5840463" y="3682414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r2</a:t>
            </a:r>
            <a:endParaRPr lang="ru-RU" sz="140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3260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C64C-CC4B-6B27-80D6-C6160DB84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Состояния системы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F7B820-979D-29BF-18C8-8BC66A92A7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129964"/>
            <a:ext cx="3610230" cy="25529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BB49D-DBDC-132F-8AAD-BE218FFB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46" y="1129964"/>
            <a:ext cx="3610231" cy="2552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AEC8B4-3032-25CD-0168-DDBDCA2C5B90}"/>
              </a:ext>
            </a:extLst>
          </p:cNvPr>
          <p:cNvSpPr txBox="1"/>
          <p:nvPr/>
        </p:nvSpPr>
        <p:spPr>
          <a:xfrm>
            <a:off x="1221838" y="3705759"/>
            <a:ext cx="2080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olos Text" panose="020B0503020202020204"/>
              </a:rPr>
              <a:t>x(t), GS, no sat, r1,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!=0</a:t>
            </a:r>
            <a:endParaRPr lang="ru-RU" sz="140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795DB-6010-5EB1-19EB-199FBF3F753F}"/>
              </a:ext>
            </a:extLst>
          </p:cNvPr>
          <p:cNvSpPr txBox="1"/>
          <p:nvPr/>
        </p:nvSpPr>
        <p:spPr>
          <a:xfrm>
            <a:off x="4857269" y="3705758"/>
            <a:ext cx="2310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olos Text" panose="020B0503020202020204"/>
              </a:rPr>
              <a:t>x(t), no GS, no sat, r1,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!=0</a:t>
            </a:r>
            <a:endParaRPr lang="ru-RU" sz="140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483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3C6F-E70D-F8B4-022B-5C2440D43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Ошибка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BF2CAF-9E71-6EFC-8E5D-60CBAEF827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101793"/>
            <a:ext cx="3614273" cy="25558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6762D-0EDE-75A4-D566-50B2086A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955" y="1101793"/>
            <a:ext cx="3614273" cy="2555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6901E-A0EF-7858-18F7-C0EB16ECB5BF}"/>
              </a:ext>
            </a:extLst>
          </p:cNvPr>
          <p:cNvSpPr txBox="1"/>
          <p:nvPr/>
        </p:nvSpPr>
        <p:spPr>
          <a:xfrm>
            <a:off x="1198211" y="3701086"/>
            <a:ext cx="2132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olos Text" panose="020B0503020202020204"/>
              </a:rPr>
              <a:t>e(t), GS, no sat, r1,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7CCDB-BC36-3BB1-9BD5-2FEBFFD34F6F}"/>
              </a:ext>
            </a:extLst>
          </p:cNvPr>
          <p:cNvSpPr txBox="1"/>
          <p:nvPr/>
        </p:nvSpPr>
        <p:spPr>
          <a:xfrm>
            <a:off x="4914351" y="3701085"/>
            <a:ext cx="2361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olos Text" panose="020B0503020202020204"/>
              </a:rPr>
              <a:t>e(t), no GS, no sat, r1,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95070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7716A-36EF-8AB9-91C5-F944956E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Управление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C23C0E-C647-E832-8615-18B4740A72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114672"/>
            <a:ext cx="3604626" cy="25489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60C2B-56C2-D9F7-D67B-D78BCF39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04" y="1114672"/>
            <a:ext cx="3604627" cy="25489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45E2E-C49B-A255-782C-E736FDA71444}"/>
              </a:ext>
            </a:extLst>
          </p:cNvPr>
          <p:cNvSpPr txBox="1"/>
          <p:nvPr/>
        </p:nvSpPr>
        <p:spPr>
          <a:xfrm>
            <a:off x="1030683" y="3663658"/>
            <a:ext cx="245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olos Text" panose="020B0503020202020204"/>
              </a:rPr>
              <a:t>u_pid</a:t>
            </a:r>
            <a:r>
              <a:rPr lang="en-US" sz="1400" dirty="0">
                <a:latin typeface="Golos Text" panose="020B0503020202020204"/>
              </a:rPr>
              <a:t>(t), GS, no sat, r1,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27268-B291-0C07-E733-E9654B8C3EF2}"/>
              </a:ext>
            </a:extLst>
          </p:cNvPr>
          <p:cNvSpPr txBox="1"/>
          <p:nvPr/>
        </p:nvSpPr>
        <p:spPr>
          <a:xfrm>
            <a:off x="4691872" y="3665187"/>
            <a:ext cx="2686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olos Text" panose="020B0503020202020204"/>
              </a:rPr>
              <a:t>u_pid</a:t>
            </a:r>
            <a:r>
              <a:rPr lang="en-US" sz="1400" dirty="0">
                <a:latin typeface="Golos Text" panose="020B0503020202020204"/>
              </a:rPr>
              <a:t>(t), no GS, no sat, r1,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5834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sentation">
            <a:extLst>
              <a:ext uri="{FF2B5EF4-FFF2-40B4-BE49-F238E27FC236}">
                <a16:creationId xmlns:a16="http://schemas.microsoft.com/office/drawing/2014/main" id="{207C9F4B-AD63-4D40-B2AC-8770893A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32" y="2473019"/>
            <a:ext cx="4296336" cy="236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err="1"/>
              <a:t>Gain</a:t>
            </a:r>
            <a:r>
              <a:rPr lang="ru-RU"/>
              <a:t> </a:t>
            </a:r>
            <a:r>
              <a:rPr lang="ru-RU" err="1"/>
              <a:t>scheduling</a:t>
            </a:r>
            <a:r>
              <a:rPr lang="ru-RU"/>
              <a:t> – это процесс динамического изменения коэффициентов усиления канала управления в зависимости от некоторой </a:t>
            </a:r>
            <a:r>
              <a:rPr lang="ru-RU" i="1"/>
              <a:t>переменной планирования</a:t>
            </a:r>
            <a:r>
              <a:rPr lang="ru-RU"/>
              <a:t>. В качестве переменной планирования может использоваться любая измеряемая величина, содержащаяся в регистрах RMC, например положение оси, давление, температура и т.п.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Что такое </a:t>
            </a:r>
            <a:r>
              <a:rPr lang="en-US" u="sng"/>
              <a:t>gain scheduling</a:t>
            </a:r>
            <a:r>
              <a:rPr lang="ru-RU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BE4CF-C6F6-A785-47D7-3EC86268F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4399-9538-1666-BEAC-8422F319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Управление вблизи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5BD7F-D9F3-34F1-587D-257ECF0165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14672"/>
            <a:ext cx="3604626" cy="25489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63F60-98F6-EC90-5878-948FD36B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3004" y="1114672"/>
            <a:ext cx="3604626" cy="25489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C61525-0B99-6147-26E0-8272F2CDFB62}"/>
              </a:ext>
            </a:extLst>
          </p:cNvPr>
          <p:cNvSpPr txBox="1"/>
          <p:nvPr/>
        </p:nvSpPr>
        <p:spPr>
          <a:xfrm>
            <a:off x="1030683" y="3660894"/>
            <a:ext cx="245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olos Text" panose="020B0503020202020204"/>
              </a:rPr>
              <a:t>u_pid</a:t>
            </a:r>
            <a:r>
              <a:rPr lang="en-US" sz="1400" dirty="0">
                <a:latin typeface="Golos Text" panose="020B0503020202020204"/>
              </a:rPr>
              <a:t>(t), GS, no sat, r1,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7A501-92C1-13D3-802C-1DDA530D628A}"/>
              </a:ext>
            </a:extLst>
          </p:cNvPr>
          <p:cNvSpPr txBox="1"/>
          <p:nvPr/>
        </p:nvSpPr>
        <p:spPr>
          <a:xfrm>
            <a:off x="4691872" y="3660893"/>
            <a:ext cx="2686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olos Text" panose="020B0503020202020204"/>
              </a:rPr>
              <a:t>u_pid</a:t>
            </a:r>
            <a:r>
              <a:rPr lang="en-US" sz="1400" dirty="0">
                <a:latin typeface="Golos Text" panose="020B0503020202020204"/>
              </a:rPr>
              <a:t>(t), no GS, no sat, r1,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9987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4E023-4273-8052-A6B4-88247B98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A33C1-4203-C8B1-A49E-2A7A6989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Состояния системы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AABC08-CFFF-1CB9-F925-50C64EC6D3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29964"/>
            <a:ext cx="3610230" cy="25529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C352E-FDE7-C0AD-540C-48710CDC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07246" y="1129964"/>
            <a:ext cx="3610231" cy="255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404D39-5893-0FB5-6210-C84B836131AF}"/>
              </a:ext>
            </a:extLst>
          </p:cNvPr>
          <p:cNvSpPr txBox="1"/>
          <p:nvPr/>
        </p:nvSpPr>
        <p:spPr>
          <a:xfrm>
            <a:off x="1221838" y="3682913"/>
            <a:ext cx="2080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olos Text" panose="020B0503020202020204"/>
              </a:rPr>
              <a:t>x(t), GS, no sat, r2,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!=0</a:t>
            </a:r>
            <a:endParaRPr lang="ru-RU" sz="140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B2D2D-E196-67C6-41C0-31BF0A128DBB}"/>
              </a:ext>
            </a:extLst>
          </p:cNvPr>
          <p:cNvSpPr txBox="1"/>
          <p:nvPr/>
        </p:nvSpPr>
        <p:spPr>
          <a:xfrm>
            <a:off x="4837231" y="3707526"/>
            <a:ext cx="2350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olos Text" panose="020B0503020202020204"/>
              </a:rPr>
              <a:t>x(t), no GS, no sat, r2,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11259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CCFE4-8185-E714-4392-B6C33739B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AE7F-A3F0-1639-E2E9-C0EC28D0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Ошибка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4B450B-AA4C-A61A-C222-B1BEAFEFBB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01793"/>
            <a:ext cx="3614273" cy="25558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2995E-A44A-4201-4F82-E7B40BD664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87955" y="1101793"/>
            <a:ext cx="3614272" cy="2555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D09CD3-98C3-4952-6068-A3D17D50262D}"/>
              </a:ext>
            </a:extLst>
          </p:cNvPr>
          <p:cNvSpPr txBox="1"/>
          <p:nvPr/>
        </p:nvSpPr>
        <p:spPr>
          <a:xfrm>
            <a:off x="1198211" y="3705759"/>
            <a:ext cx="2132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olos Text" panose="020B0503020202020204"/>
              </a:rPr>
              <a:t>e(t), GS, no sat, r2,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D63CF-0514-C9CB-2D75-60DFB1CDE287}"/>
              </a:ext>
            </a:extLst>
          </p:cNvPr>
          <p:cNvSpPr txBox="1"/>
          <p:nvPr/>
        </p:nvSpPr>
        <p:spPr>
          <a:xfrm>
            <a:off x="4988649" y="3705758"/>
            <a:ext cx="2361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olos Text" panose="020B0503020202020204"/>
              </a:rPr>
              <a:t>e(t), no GS, no sat, r2,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8937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1BB03-2D8D-B0D2-BC64-73B6A959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BBB88-2610-7F17-803C-2A4A0E04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Управление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A4788-EB77-9512-9BBC-A34DD03B75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14672"/>
            <a:ext cx="3604626" cy="25489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EBAFB-BFEE-52D5-5D7E-9B63F335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3004" y="1114672"/>
            <a:ext cx="3604626" cy="25489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AFF475-CB38-716C-3420-82897D65C98B}"/>
              </a:ext>
            </a:extLst>
          </p:cNvPr>
          <p:cNvSpPr txBox="1"/>
          <p:nvPr/>
        </p:nvSpPr>
        <p:spPr>
          <a:xfrm>
            <a:off x="1008240" y="3663658"/>
            <a:ext cx="2502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Golos Text" panose="020B0503020202020204"/>
              </a:rPr>
              <a:t>u_pid</a:t>
            </a:r>
            <a:r>
              <a:rPr lang="en-US" sz="1400">
                <a:latin typeface="Golos Text" panose="020B0503020202020204"/>
              </a:rPr>
              <a:t>(t), GS, no sat, r2,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!=0</a:t>
            </a:r>
            <a:endParaRPr lang="ru-RU" sz="140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6FD42-7CDC-37FD-99FD-7664A66FA35F}"/>
              </a:ext>
            </a:extLst>
          </p:cNvPr>
          <p:cNvSpPr txBox="1"/>
          <p:nvPr/>
        </p:nvSpPr>
        <p:spPr>
          <a:xfrm>
            <a:off x="4691872" y="3669929"/>
            <a:ext cx="2686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olos Text" panose="020B0503020202020204"/>
              </a:rPr>
              <a:t>u_pid</a:t>
            </a:r>
            <a:r>
              <a:rPr lang="en-US" sz="1400" dirty="0">
                <a:latin typeface="Golos Text" panose="020B0503020202020204"/>
              </a:rPr>
              <a:t>(t), no GS, no sat, r2,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88182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70402-E55B-AFB0-1E19-F2A713B9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2C48-8F49-8AA9-025C-E99FB579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Управление вблизи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8E3FC5-7608-3BFB-60CF-7E26C419EF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14672"/>
            <a:ext cx="3604626" cy="25489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F4504-480C-9BFE-D052-F0E7B3CF22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3004" y="1114672"/>
            <a:ext cx="3604626" cy="2548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342E7-E5F9-9F37-6672-F13B6B4930EA}"/>
              </a:ext>
            </a:extLst>
          </p:cNvPr>
          <p:cNvSpPr txBox="1"/>
          <p:nvPr/>
        </p:nvSpPr>
        <p:spPr>
          <a:xfrm>
            <a:off x="1030683" y="3663657"/>
            <a:ext cx="245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olos Text" panose="020B0503020202020204"/>
              </a:rPr>
              <a:t>u_pid</a:t>
            </a:r>
            <a:r>
              <a:rPr lang="en-US" sz="1400" dirty="0">
                <a:latin typeface="Golos Text" panose="020B0503020202020204"/>
              </a:rPr>
              <a:t>(t), GS, no sat, r2,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FDC59-0995-E56E-EAA0-EF26DD4445F2}"/>
              </a:ext>
            </a:extLst>
          </p:cNvPr>
          <p:cNvSpPr txBox="1"/>
          <p:nvPr/>
        </p:nvSpPr>
        <p:spPr>
          <a:xfrm>
            <a:off x="4691872" y="3665187"/>
            <a:ext cx="2686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olos Text" panose="020B0503020202020204"/>
              </a:rPr>
              <a:t>u_pid</a:t>
            </a:r>
            <a:r>
              <a:rPr lang="en-US" sz="1400" dirty="0">
                <a:latin typeface="Golos Text" panose="020B0503020202020204"/>
              </a:rPr>
              <a:t>(t), no GS, no sat, r2,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9678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9CD9F-96E8-98AF-1EE8-0B058478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1368B-CB23-34AD-4824-58828F1C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Состояния системы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02989-3B02-77E2-1E02-2CB3CE371F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29964"/>
            <a:ext cx="3610230" cy="25529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C4F997-2A3F-29DF-298B-56AA5D5A4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07246" y="1129964"/>
            <a:ext cx="3610231" cy="255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57125B-A2F7-FD57-02BC-6482DC1C9F74}"/>
              </a:ext>
            </a:extLst>
          </p:cNvPr>
          <p:cNvSpPr txBox="1"/>
          <p:nvPr/>
        </p:nvSpPr>
        <p:spPr>
          <a:xfrm>
            <a:off x="1316415" y="3691752"/>
            <a:ext cx="1891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olos Text" panose="020B0503020202020204"/>
              </a:rPr>
              <a:t>x(t), GS, sat, r1,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251EC-F4D5-2167-AFB7-234472E60774}"/>
              </a:ext>
            </a:extLst>
          </p:cNvPr>
          <p:cNvSpPr txBox="1"/>
          <p:nvPr/>
        </p:nvSpPr>
        <p:spPr>
          <a:xfrm>
            <a:off x="4951846" y="3685951"/>
            <a:ext cx="2121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olos Text" panose="020B0503020202020204"/>
              </a:rPr>
              <a:t>x(t), no GS, sat, r1,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28309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3F069-E731-E2D9-6F81-D7053F71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668D-BCE7-A56E-89B2-68432427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Управление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A1760-5FB6-A423-B42D-83D0964F23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14672"/>
            <a:ext cx="3604626" cy="25489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E146C-9833-CEC2-51B0-79ACD7BC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3004" y="1114672"/>
            <a:ext cx="3604626" cy="2548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BD3094-6A12-8D6C-4331-9BA429ED7026}"/>
              </a:ext>
            </a:extLst>
          </p:cNvPr>
          <p:cNvSpPr txBox="1"/>
          <p:nvPr/>
        </p:nvSpPr>
        <p:spPr>
          <a:xfrm>
            <a:off x="1145297" y="3645700"/>
            <a:ext cx="2228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olos Text" panose="020B0503020202020204"/>
              </a:rPr>
              <a:t>u_pid</a:t>
            </a:r>
            <a:r>
              <a:rPr lang="en-US" sz="1400" dirty="0">
                <a:latin typeface="Golos Text" panose="020B0503020202020204"/>
              </a:rPr>
              <a:t>(t), GS, sat, r1,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61F75-4B8B-DE3C-97A7-8718A5AEA188}"/>
              </a:ext>
            </a:extLst>
          </p:cNvPr>
          <p:cNvSpPr txBox="1"/>
          <p:nvPr/>
        </p:nvSpPr>
        <p:spPr>
          <a:xfrm>
            <a:off x="4806487" y="3665187"/>
            <a:ext cx="245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olos Text" panose="020B0503020202020204"/>
              </a:rPr>
              <a:t>u_pid</a:t>
            </a:r>
            <a:r>
              <a:rPr lang="en-US" sz="1400" dirty="0">
                <a:latin typeface="Golos Text" panose="020B0503020202020204"/>
              </a:rPr>
              <a:t>(t), no GS, sat, r1,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53140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12F5E-DC0A-ABCA-C939-6B189D28E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5AC6-B9CA-CCF7-8588-09B48AEC4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Состояния системы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E04B8-AABF-9EAA-BEF9-E22E585449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29964"/>
            <a:ext cx="3610230" cy="25529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224F7-AF06-BF82-6A35-CE40ACBAB7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07246" y="1129964"/>
            <a:ext cx="3610230" cy="255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B76ECD-3B5E-0828-5B1B-A4248B40F710}"/>
              </a:ext>
            </a:extLst>
          </p:cNvPr>
          <p:cNvSpPr txBox="1"/>
          <p:nvPr/>
        </p:nvSpPr>
        <p:spPr>
          <a:xfrm>
            <a:off x="1316415" y="3708676"/>
            <a:ext cx="1891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olos Text" panose="020B0503020202020204"/>
              </a:rPr>
              <a:t>x(t), GS, sat, r2,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9425D-3D12-2A84-C26E-DE288BD5473B}"/>
              </a:ext>
            </a:extLst>
          </p:cNvPr>
          <p:cNvSpPr txBox="1"/>
          <p:nvPr/>
        </p:nvSpPr>
        <p:spPr>
          <a:xfrm>
            <a:off x="4951846" y="3699330"/>
            <a:ext cx="2121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Golos Text" panose="020B0503020202020204"/>
              </a:rPr>
              <a:t>x(t), no GS, sat, r2,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87749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252EE-BD56-1052-E0A4-2EF439C9D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100DD-F080-C664-7E86-DCC00AB5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Управление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B34746-9C47-EEC9-4D29-05384A3CB8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14672"/>
            <a:ext cx="3604626" cy="25489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AFF6C-1517-37CE-6CC3-3E2F8F0DC9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3004" y="1114672"/>
            <a:ext cx="3604625" cy="25489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13E2F-07A4-3E9B-5069-EC3CD0A8FC35}"/>
              </a:ext>
            </a:extLst>
          </p:cNvPr>
          <p:cNvSpPr txBox="1"/>
          <p:nvPr/>
        </p:nvSpPr>
        <p:spPr>
          <a:xfrm>
            <a:off x="1145297" y="3663489"/>
            <a:ext cx="2228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olos Text" panose="020B0503020202020204"/>
              </a:rPr>
              <a:t>u_pid</a:t>
            </a:r>
            <a:r>
              <a:rPr lang="en-US" sz="1400" dirty="0">
                <a:latin typeface="Golos Text" panose="020B0503020202020204"/>
              </a:rPr>
              <a:t>(t), GS, sat, r2,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4C387-7104-71EB-54E0-AE3804BEEE8B}"/>
              </a:ext>
            </a:extLst>
          </p:cNvPr>
          <p:cNvSpPr txBox="1"/>
          <p:nvPr/>
        </p:nvSpPr>
        <p:spPr>
          <a:xfrm>
            <a:off x="4806486" y="3674501"/>
            <a:ext cx="245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Golos Text" panose="020B0503020202020204"/>
              </a:rPr>
              <a:t>u_pid</a:t>
            </a:r>
            <a:r>
              <a:rPr lang="en-US" sz="1400" dirty="0">
                <a:latin typeface="Golos Text" panose="020B0503020202020204"/>
              </a:rPr>
              <a:t>(t), no GS, sat, r2, </a:t>
            </a:r>
            <a:r>
              <a:rPr lang="en-US" sz="1400" dirty="0" err="1">
                <a:latin typeface="Golos Text" panose="020B0503020202020204"/>
              </a:rPr>
              <a:t>u_e</a:t>
            </a:r>
            <a:r>
              <a:rPr lang="en-US" sz="1400" dirty="0">
                <a:latin typeface="Golos Text" panose="020B0503020202020204"/>
              </a:rPr>
              <a:t>!=0</a:t>
            </a:r>
            <a:endParaRPr lang="ru-RU" sz="14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18455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FCDBD-2E3C-614C-8602-321611C73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64F8-442D-1734-9C80-C19CBBB34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Состояния системы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B5FD4-D3F1-1D7C-1202-DDE869BFEE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29964"/>
            <a:ext cx="3610230" cy="25529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DC253-F371-4026-342E-475AEC49EC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07246" y="1129964"/>
            <a:ext cx="3610230" cy="255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5B8C2B-2DFC-83CF-CD1B-3EF8479E70EC}"/>
              </a:ext>
            </a:extLst>
          </p:cNvPr>
          <p:cNvSpPr txBox="1"/>
          <p:nvPr/>
        </p:nvSpPr>
        <p:spPr>
          <a:xfrm>
            <a:off x="1345269" y="3708676"/>
            <a:ext cx="1834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olos Text" panose="020B0503020202020204"/>
              </a:rPr>
              <a:t>x(t), GS, sat, r1,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=0</a:t>
            </a:r>
            <a:endParaRPr lang="ru-RU" sz="140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6A070-6DF4-FC17-5BBC-2934F0E3DAB6}"/>
              </a:ext>
            </a:extLst>
          </p:cNvPr>
          <p:cNvSpPr txBox="1"/>
          <p:nvPr/>
        </p:nvSpPr>
        <p:spPr>
          <a:xfrm>
            <a:off x="4980700" y="3699330"/>
            <a:ext cx="2063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olos Text" panose="020B0503020202020204"/>
              </a:rPr>
              <a:t>x(t), no GS, sat, r1,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=0</a:t>
            </a:r>
            <a:endParaRPr lang="ru-RU" sz="140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6782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031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/>
              <a:t>Пример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10236"/>
            <a:ext cx="7467600" cy="3447143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2C2D2E"/>
                </a:solidFill>
                <a:latin typeface="Golos Text" panose="020B0503020202020204"/>
              </a:rPr>
              <a:t>У</a:t>
            </a:r>
            <a:r>
              <a:rPr lang="ru-RU" sz="1400" b="0" i="0">
                <a:solidFill>
                  <a:srgbClr val="2C2D2E"/>
                </a:solidFill>
                <a:effectLst/>
                <a:latin typeface="Golos Text" panose="020B0503020202020204"/>
              </a:rPr>
              <a:t>правление углом тангажа самолета</a:t>
            </a:r>
          </a:p>
        </p:txBody>
      </p:sp>
      <p:pic>
        <p:nvPicPr>
          <p:cNvPr id="4" name="Picture 2" descr="Тангаж самолета и угол тангажа: основные понятия и принципы">
            <a:extLst>
              <a:ext uri="{FF2B5EF4-FFF2-40B4-BE49-F238E27FC236}">
                <a16:creationId xmlns:a16="http://schemas.microsoft.com/office/drawing/2014/main" id="{E597A45A-8A30-4A41-8C15-D4DF88516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9" y="1306607"/>
            <a:ext cx="4593012" cy="173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212BFA-68A7-9BF1-C443-6A9C70BA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137" y="2932946"/>
            <a:ext cx="6837008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80980-01E5-5264-B765-B08CA94B2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0972-6B00-BF10-3A80-0086F4459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Управление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DA0348-1ADD-E34A-1B6C-AB60FAB82B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14672"/>
            <a:ext cx="3604626" cy="25489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5F9DC-1671-9A72-83FA-841BFE5D93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3004" y="1114672"/>
            <a:ext cx="3604625" cy="2548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F9A12F-2220-8C1F-3B9C-C508E3FC968E}"/>
              </a:ext>
            </a:extLst>
          </p:cNvPr>
          <p:cNvSpPr txBox="1"/>
          <p:nvPr/>
        </p:nvSpPr>
        <p:spPr>
          <a:xfrm>
            <a:off x="1178073" y="3663489"/>
            <a:ext cx="2170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Golos Text" panose="020B0503020202020204"/>
              </a:rPr>
              <a:t>u_pid</a:t>
            </a:r>
            <a:r>
              <a:rPr lang="en-US" sz="1400">
                <a:latin typeface="Golos Text" panose="020B0503020202020204"/>
              </a:rPr>
              <a:t>(t), GS, sat, r1,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=0</a:t>
            </a:r>
            <a:endParaRPr lang="ru-RU" sz="140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0F677-8220-63ED-DDBC-A603336C3ECE}"/>
              </a:ext>
            </a:extLst>
          </p:cNvPr>
          <p:cNvSpPr txBox="1"/>
          <p:nvPr/>
        </p:nvSpPr>
        <p:spPr>
          <a:xfrm>
            <a:off x="4855377" y="3663488"/>
            <a:ext cx="2359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Golos Text" panose="020B0503020202020204"/>
              </a:rPr>
              <a:t>u_pid</a:t>
            </a:r>
            <a:r>
              <a:rPr lang="en-US" sz="1400">
                <a:latin typeface="Golos Text" panose="020B0503020202020204"/>
              </a:rPr>
              <a:t>(t), no GS, sat, r1,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=0</a:t>
            </a:r>
            <a:endParaRPr lang="ru-RU" sz="140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97243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E2A4D-4843-3C91-F335-8A8DFBFC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807FC-5BFF-51ED-3CDE-111517C9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Состояния системы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425278-A000-31C9-5CC1-1470FCA0E2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29964"/>
            <a:ext cx="3610230" cy="25529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6A387-32A6-CF70-A6F2-E468ABEB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246" y="1129964"/>
            <a:ext cx="3610229" cy="2552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A24F6-CF20-8AE8-C81D-51518C487DE7}"/>
              </a:ext>
            </a:extLst>
          </p:cNvPr>
          <p:cNvSpPr txBox="1"/>
          <p:nvPr/>
        </p:nvSpPr>
        <p:spPr>
          <a:xfrm>
            <a:off x="1345269" y="3708676"/>
            <a:ext cx="1794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olos Text" panose="020B0503020202020204"/>
              </a:rPr>
              <a:t>x(t), GS, sat, r2,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=0</a:t>
            </a:r>
            <a:endParaRPr lang="ru-RU" sz="140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2838A-CFA8-0904-7920-A5424BD02421}"/>
              </a:ext>
            </a:extLst>
          </p:cNvPr>
          <p:cNvSpPr txBox="1"/>
          <p:nvPr/>
        </p:nvSpPr>
        <p:spPr>
          <a:xfrm>
            <a:off x="4980700" y="3699330"/>
            <a:ext cx="2023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olos Text" panose="020B0503020202020204"/>
              </a:rPr>
              <a:t>x(t), no GS, sat, r2,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=0</a:t>
            </a:r>
            <a:endParaRPr lang="ru-RU" sz="140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702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A476E-C9F5-016F-F3A7-EEEA92CA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73B65-2F26-AA06-9FF7-2DD1E857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Управление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126361-E913-9D10-9A44-99F6D79C1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457200" y="1114672"/>
            <a:ext cx="3604626" cy="25489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3CC90D-879D-5298-E7DC-F07DD6E1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33005" y="1114672"/>
            <a:ext cx="3604623" cy="25489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A80A46-2F0D-03F9-F283-D64300B091E4}"/>
              </a:ext>
            </a:extLst>
          </p:cNvPr>
          <p:cNvSpPr txBox="1"/>
          <p:nvPr/>
        </p:nvSpPr>
        <p:spPr>
          <a:xfrm>
            <a:off x="1178073" y="3663489"/>
            <a:ext cx="2130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Golos Text" panose="020B0503020202020204"/>
              </a:rPr>
              <a:t>u_pid</a:t>
            </a:r>
            <a:r>
              <a:rPr lang="en-US" sz="1400">
                <a:latin typeface="Golos Text" panose="020B0503020202020204"/>
              </a:rPr>
              <a:t>(t), GS, sat, r2,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=0</a:t>
            </a:r>
            <a:endParaRPr lang="ru-RU" sz="1400">
              <a:latin typeface="Golos Text" panose="020B0503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9002D-D455-C8FF-E182-A248541BAE69}"/>
              </a:ext>
            </a:extLst>
          </p:cNvPr>
          <p:cNvSpPr txBox="1"/>
          <p:nvPr/>
        </p:nvSpPr>
        <p:spPr>
          <a:xfrm>
            <a:off x="4855377" y="3663488"/>
            <a:ext cx="2359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latin typeface="Golos Text" panose="020B0503020202020204"/>
              </a:rPr>
              <a:t>u_pid</a:t>
            </a:r>
            <a:r>
              <a:rPr lang="en-US" sz="1400">
                <a:latin typeface="Golos Text" panose="020B0503020202020204"/>
              </a:rPr>
              <a:t>(t), no GS, sat, r2, </a:t>
            </a:r>
            <a:r>
              <a:rPr lang="en-US" sz="1400" err="1">
                <a:latin typeface="Golos Text" panose="020B0503020202020204"/>
              </a:rPr>
              <a:t>u_e</a:t>
            </a:r>
            <a:r>
              <a:rPr lang="en-US" sz="1400">
                <a:latin typeface="Golos Text" panose="020B0503020202020204"/>
              </a:rPr>
              <a:t>=0</a:t>
            </a:r>
            <a:endParaRPr lang="ru-RU" sz="140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84262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/>
              <a:t>Спасибо</a:t>
            </a:r>
            <a:br>
              <a:rPr lang="ru-RU" sz="4400"/>
            </a:br>
            <a:r>
              <a:rPr lang="ru-RU" sz="4400"/>
              <a:t>за внимание!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Центр тяжести самолета">
            <a:extLst>
              <a:ext uri="{FF2B5EF4-FFF2-40B4-BE49-F238E27FC236}">
                <a16:creationId xmlns:a16="http://schemas.microsoft.com/office/drawing/2014/main" id="{9DD27BD8-F794-4272-B6D5-2EAB69B49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71" y="1708541"/>
            <a:ext cx="3866029" cy="194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7E8B-0D0F-4686-955A-1500160B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Динамические параметры системы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25FC8E-ABCA-4615-A7D9-90A44F46A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Что меняется в системе?</a:t>
            </a:r>
          </a:p>
          <a:p>
            <a:pPr marL="342900" indent="-342900">
              <a:buAutoNum type="arabicPeriod"/>
            </a:pPr>
            <a:r>
              <a:rPr lang="ru-RU"/>
              <a:t>Число Маха</a:t>
            </a:r>
          </a:p>
          <a:p>
            <a:pPr marL="342900" indent="-342900">
              <a:buAutoNum type="arabicPeriod"/>
            </a:pPr>
            <a:r>
              <a:rPr lang="ru-RU"/>
              <a:t>Динамическое давление</a:t>
            </a:r>
          </a:p>
          <a:p>
            <a:pPr marL="342900" indent="-342900">
              <a:buAutoNum type="arabicPeriod"/>
            </a:pPr>
            <a:r>
              <a:rPr lang="ru-RU"/>
              <a:t>Положение закрылков</a:t>
            </a:r>
          </a:p>
          <a:p>
            <a:pPr marL="342900" indent="-342900">
              <a:buAutoNum type="arabicPeriod"/>
            </a:pPr>
            <a:r>
              <a:rPr lang="ru-RU"/>
              <a:t>Положение центра тяжести (топливо, угол атаки)</a:t>
            </a:r>
          </a:p>
          <a:p>
            <a:endParaRPr lang="ru-RU"/>
          </a:p>
          <a:p>
            <a:r>
              <a:rPr lang="ru-RU"/>
              <a:t>Следовательно, </a:t>
            </a:r>
            <a:r>
              <a:rPr lang="ru-RU" b="1"/>
              <a:t>множество режимов работы</a:t>
            </a:r>
            <a:endParaRPr lang="en-US"/>
          </a:p>
          <a:p>
            <a:pPr marL="342900" indent="-342900">
              <a:buAutoNum type="arabicPeriod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18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5B7E8B-0D0F-4686-955A-1500160B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Варианты решения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25FC8E-ABCA-4615-A7D9-90A44F46A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Передаточная функция </a:t>
            </a:r>
            <a:r>
              <a:rPr lang="en-US"/>
              <a:t>W(s)</a:t>
            </a:r>
            <a:r>
              <a:rPr lang="ru-RU"/>
              <a:t> – один режим работы</a:t>
            </a:r>
          </a:p>
          <a:p>
            <a:endParaRPr lang="ru-RU"/>
          </a:p>
          <a:p>
            <a:r>
              <a:rPr lang="ru-RU"/>
              <a:t>Сложный нелинейный регулятор</a:t>
            </a:r>
            <a:r>
              <a:rPr lang="en-US"/>
              <a:t> – </a:t>
            </a:r>
            <a:r>
              <a:rPr lang="ru-RU"/>
              <a:t>сложно, дорого, затратно</a:t>
            </a:r>
          </a:p>
          <a:p>
            <a:endParaRPr lang="ru-RU"/>
          </a:p>
          <a:p>
            <a:r>
              <a:rPr lang="ru-RU"/>
              <a:t>Робастный линейный регулятор – возможно нереализуем + ухудшение эффективности</a:t>
            </a:r>
          </a:p>
          <a:p>
            <a:endParaRPr lang="ru-RU"/>
          </a:p>
          <a:p>
            <a:r>
              <a:rPr lang="ru-RU"/>
              <a:t>Автопилот с жесткими условиями – неудобно</a:t>
            </a:r>
          </a:p>
          <a:p>
            <a:endParaRPr lang="ru-RU"/>
          </a:p>
          <a:p>
            <a:r>
              <a:rPr lang="ru-RU"/>
              <a:t>Менять коэффициенты усиления регулятора</a:t>
            </a:r>
          </a:p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450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07E36B-7832-4389-BD42-D5CDF2B4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47" y="2268297"/>
            <a:ext cx="5472953" cy="23907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985202-7AF5-8F5E-ED94-A0C519454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Реализация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6DAEF4-8EA1-8DD8-2FCD-B10722050B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Подойдет любой регулятор на основе коэффициентов усиления</a:t>
            </a:r>
          </a:p>
          <a:p>
            <a:endParaRPr lang="en-US"/>
          </a:p>
          <a:p>
            <a:pPr marL="342900" indent="-342900">
              <a:buAutoNum type="arabicPeriod"/>
            </a:pPr>
            <a:r>
              <a:rPr lang="ru-RU"/>
              <a:t>Разбить пространство на области в соответствии со значениями параметров</a:t>
            </a:r>
          </a:p>
          <a:p>
            <a:pPr marL="342900" indent="-342900">
              <a:buAutoNum type="arabicPeriod"/>
            </a:pPr>
            <a:r>
              <a:rPr lang="ru-RU"/>
              <a:t>Линеаризовать ОУ на каждой рабочей точке проектирования</a:t>
            </a:r>
          </a:p>
          <a:p>
            <a:pPr marL="342900" indent="-342900">
              <a:buAutoNum type="arabicPeriod"/>
            </a:pPr>
            <a:r>
              <a:rPr lang="ru-RU"/>
              <a:t>Настройка коэффициентов усиления регулятора</a:t>
            </a:r>
          </a:p>
          <a:p>
            <a:pPr marL="342900" indent="-342900">
              <a:buAutoNum type="arabicPeriod"/>
            </a:pPr>
            <a:r>
              <a:rPr lang="ru-RU"/>
              <a:t>Реализация архитектуры переключения</a:t>
            </a:r>
          </a:p>
          <a:p>
            <a:pPr marL="342900" indent="-342900">
              <a:buAutoNum type="arabicPeriod"/>
            </a:pPr>
            <a:r>
              <a:rPr lang="ru-RU"/>
              <a:t>Симуляция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D65BB6-5AB6-24EF-34B5-D6D325BE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Переключение коэффициентов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348100-CF6E-516E-7E5D-F5729D8CF5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В блоке ПП (проверка параметров) происходит выбор коэффициентов для ПИД-регулятора</a:t>
            </a:r>
          </a:p>
          <a:p>
            <a:r>
              <a:rPr lang="ru-RU"/>
              <a:t>Угловые случаи создают наиболее экстремальные условия. Самые лучшие – центр. Область может быть многомерным пространством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7B586C-9E51-BB97-397E-9E599872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51" y="2508337"/>
            <a:ext cx="3709363" cy="164271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E01495-DAD6-BF16-A3D9-D7A1438D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81" y="2010335"/>
            <a:ext cx="3729838" cy="28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4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DB64-F5D9-B4FC-6506-378A76BC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Проблема переходного процесса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AF3B2C-F801-95BA-0915-68E9A29AA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832" y="1559429"/>
            <a:ext cx="3658167" cy="1688658"/>
          </a:xfrm>
        </p:spPr>
        <p:txBody>
          <a:bodyPr/>
          <a:lstStyle/>
          <a:p>
            <a:pPr algn="ctr"/>
            <a:r>
              <a:rPr lang="ru-RU"/>
              <a:t>С переключателем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2BF40A-ECEF-BD70-64F1-063BBCCB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93" y="2117120"/>
            <a:ext cx="3189770" cy="13952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BBAC8A-E3AD-95AA-F3F0-5116E23FD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41" y="1614836"/>
            <a:ext cx="3658167" cy="1913828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CC764745-7A2C-0491-F56D-55FA85E36F1C}"/>
              </a:ext>
            </a:extLst>
          </p:cNvPr>
          <p:cNvSpPr txBox="1">
            <a:spLocks/>
          </p:cNvSpPr>
          <p:nvPr/>
        </p:nvSpPr>
        <p:spPr>
          <a:xfrm>
            <a:off x="4911040" y="1381995"/>
            <a:ext cx="3658167" cy="16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/>
              <a:t>Без переключателя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43BE2D05-ADCD-4F01-80A8-7EB213380DC7}"/>
              </a:ext>
            </a:extLst>
          </p:cNvPr>
          <p:cNvSpPr txBox="1">
            <a:spLocks/>
          </p:cNvSpPr>
          <p:nvPr/>
        </p:nvSpPr>
        <p:spPr>
          <a:xfrm>
            <a:off x="913831" y="3520630"/>
            <a:ext cx="3658167" cy="16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/>
              <a:t>Красный – ступенчатый</a:t>
            </a:r>
            <a:r>
              <a:rPr lang="en-US"/>
              <a:t>;</a:t>
            </a:r>
            <a:endParaRPr lang="ru-RU"/>
          </a:p>
          <a:p>
            <a:pPr algn="ctr"/>
            <a:r>
              <a:rPr lang="ru-RU"/>
              <a:t>Зеленый – без переходных процессов,</a:t>
            </a:r>
          </a:p>
          <a:p>
            <a:pPr algn="ctr"/>
            <a:r>
              <a:rPr lang="ru-RU"/>
              <a:t>Сложно реализовать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0425CF14-4344-44E1-8C21-49C83FD947AC}"/>
              </a:ext>
            </a:extLst>
          </p:cNvPr>
          <p:cNvSpPr txBox="1">
            <a:spLocks/>
          </p:cNvSpPr>
          <p:nvPr/>
        </p:nvSpPr>
        <p:spPr>
          <a:xfrm>
            <a:off x="4911041" y="3543553"/>
            <a:ext cx="3658167" cy="16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/>
              <a:t>Кривая, например, полином</a:t>
            </a:r>
            <a:r>
              <a:rPr lang="en-US"/>
              <a:t>;</a:t>
            </a:r>
            <a:endParaRPr lang="ru-RU"/>
          </a:p>
          <a:p>
            <a:pPr algn="ctr"/>
            <a:r>
              <a:rPr lang="ru-RU"/>
              <a:t>В многомерном случае – поверхность усиления</a:t>
            </a:r>
          </a:p>
        </p:txBody>
      </p:sp>
    </p:spTree>
    <p:extLst>
      <p:ext uri="{BB962C8B-B14F-4D97-AF65-F5344CB8AC3E}">
        <p14:creationId xmlns:p14="http://schemas.microsoft.com/office/powerpoint/2010/main" val="267467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D9180D-8B48-49DF-84A2-66E08DC2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94861E-ED24-4C73-AF21-1A040415DF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/>
              <a:t>Нелинейная система с коэффициентом усиления, зависящим от состояния: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413615-1508-4BB8-8DE9-0D51DB07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665008"/>
            <a:ext cx="4962525" cy="13906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EC9C46-DC0D-41F7-9B27-20C752656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175" y="3236232"/>
            <a:ext cx="3295650" cy="695325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37F5B326-FF40-4903-B14C-DAC802D249FC}"/>
              </a:ext>
            </a:extLst>
          </p:cNvPr>
          <p:cNvSpPr txBox="1">
            <a:spLocks/>
          </p:cNvSpPr>
          <p:nvPr/>
        </p:nvSpPr>
        <p:spPr>
          <a:xfrm>
            <a:off x="457200" y="3931557"/>
            <a:ext cx="7467600" cy="344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Это модель масса–пружина–демпфер, где демпфирование зависит от положения</a:t>
            </a:r>
            <a:r>
              <a:rPr lang="en-US"/>
              <a:t>;</a:t>
            </a:r>
          </a:p>
          <a:p>
            <a:r>
              <a:rPr lang="ru-RU"/>
              <a:t>Система </a:t>
            </a:r>
            <a:r>
              <a:rPr lang="ru-RU" err="1"/>
              <a:t>нелинейна</a:t>
            </a:r>
            <a:r>
              <a:rPr lang="ru-RU"/>
              <a:t>, но линеаризуема в любой точке</a:t>
            </a:r>
          </a:p>
        </p:txBody>
      </p:sp>
    </p:spTree>
    <p:extLst>
      <p:ext uri="{BB962C8B-B14F-4D97-AF65-F5344CB8AC3E}">
        <p14:creationId xmlns:p14="http://schemas.microsoft.com/office/powerpoint/2010/main" val="37850890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0631687E8029D14B878CA838C9CA142A" ma:contentTypeVersion="2" ma:contentTypeDescription="Создание документа." ma:contentTypeScope="" ma:versionID="72a5e13a021c99176df3ba79a17157a6">
  <xsd:schema xmlns:xsd="http://www.w3.org/2001/XMLSchema" xmlns:xs="http://www.w3.org/2001/XMLSchema" xmlns:p="http://schemas.microsoft.com/office/2006/metadata/properties" xmlns:ns3="69b0e695-c7e3-45c3-9376-31d8200ad01c" targetNamespace="http://schemas.microsoft.com/office/2006/metadata/properties" ma:root="true" ma:fieldsID="2f56b81c7a5057777fae239c1c098c47" ns3:_="">
    <xsd:import namespace="69b0e695-c7e3-45c3-9376-31d8200ad0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b0e695-c7e3-45c3-9376-31d8200ad0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4585DA-5A20-4D47-B14A-77291F832B17}">
  <ds:schemaRefs>
    <ds:schemaRef ds:uri="69b0e695-c7e3-45c3-9376-31d8200ad0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82CA2F7-FFED-4440-80DF-A0BF3A12C141}">
  <ds:schemaRefs>
    <ds:schemaRef ds:uri="69b0e695-c7e3-45c3-9376-31d8200ad01c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C98C8EF-2529-49D4-AD14-F88F976C54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922</Words>
  <Application>Microsoft Office PowerPoint</Application>
  <PresentationFormat>Экран (16:9)</PresentationFormat>
  <Paragraphs>136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9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Gain Scheduling</vt:lpstr>
      <vt:lpstr>Что такое gain scheduling?</vt:lpstr>
      <vt:lpstr>Пример задачи</vt:lpstr>
      <vt:lpstr>Динамические параметры системы</vt:lpstr>
      <vt:lpstr>Варианты решения задачи</vt:lpstr>
      <vt:lpstr>Реализация</vt:lpstr>
      <vt:lpstr>Переключение коэффициентов</vt:lpstr>
      <vt:lpstr>Проблема переходного процесса</vt:lpstr>
      <vt:lpstr>Пример</vt:lpstr>
      <vt:lpstr>Выбор рабочих точек и областей</vt:lpstr>
      <vt:lpstr>Линеаризация системы</vt:lpstr>
      <vt:lpstr>PID-регуляторы для каждой точки</vt:lpstr>
      <vt:lpstr>Итоговое управление</vt:lpstr>
      <vt:lpstr>Симуляция</vt:lpstr>
      <vt:lpstr>Параметры блоков</vt:lpstr>
      <vt:lpstr>Входные сигналы</vt:lpstr>
      <vt:lpstr>Состояния системы</vt:lpstr>
      <vt:lpstr>Ошибка</vt:lpstr>
      <vt:lpstr>Управление</vt:lpstr>
      <vt:lpstr>Управление вблизи</vt:lpstr>
      <vt:lpstr>Состояния системы</vt:lpstr>
      <vt:lpstr>Ошибка</vt:lpstr>
      <vt:lpstr>Управление</vt:lpstr>
      <vt:lpstr>Управление вблизи</vt:lpstr>
      <vt:lpstr>Состояния системы</vt:lpstr>
      <vt:lpstr>Управление</vt:lpstr>
      <vt:lpstr>Состояния системы</vt:lpstr>
      <vt:lpstr>Управление</vt:lpstr>
      <vt:lpstr>Состояния системы</vt:lpstr>
      <vt:lpstr>Управление</vt:lpstr>
      <vt:lpstr>Состояния системы</vt:lpstr>
      <vt:lpstr>Управление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Румянцев Алексей Александрович</cp:lastModifiedBy>
  <cp:revision>1</cp:revision>
  <dcterms:created xsi:type="dcterms:W3CDTF">2014-06-27T12:30:22Z</dcterms:created>
  <dcterms:modified xsi:type="dcterms:W3CDTF">2025-12-24T07:43:39Z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0x0101000631687E8029D14B878CA838C9CA142A</vt:lpwstr>
  </property>
</Properties>
</file>